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080585bd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080585bd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080585bd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080585bd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080585bd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080585bd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080585b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080585b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080585b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080585b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080585bd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080585bd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080585b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080585b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080585bd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080585bd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080585b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080585b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created using tkinter.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libraries include NLTK,tensorflow and keras.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080585bd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080585bd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080585bd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080585bd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080585bd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080585bd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080585bd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080585bd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080585bd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080585bd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080585bd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080585bd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2eNR1hIhwcpYLe6IcxRTobuIjvKb0xye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Relationship Id="rId4" Type="http://schemas.openxmlformats.org/officeDocument/2006/relationships/hyperlink" Target="https://transformer.huggingface.c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SlugDoc: </a:t>
            </a:r>
            <a:r>
              <a:rPr lang="en"/>
              <a:t>UCSC’s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Chatbot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 Hardy, Rohit Das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Model: Input Data &amp; Cleaning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51" y="1523476"/>
            <a:ext cx="7615002" cy="27886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2"/>
          <p:cNvSpPr/>
          <p:nvPr/>
        </p:nvSpPr>
        <p:spPr>
          <a:xfrm>
            <a:off x="1357500" y="1873600"/>
            <a:ext cx="4200600" cy="310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 txBox="1"/>
          <p:nvPr/>
        </p:nvSpPr>
        <p:spPr>
          <a:xfrm>
            <a:off x="80575" y="1720900"/>
            <a:ext cx="140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Description (used for evaluation)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353000" y="2336500"/>
            <a:ext cx="7558800" cy="1923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80575" y="2591550"/>
            <a:ext cx="140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Data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(Scripted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removed)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" name="Google Shape;212;p22"/>
          <p:cNvCxnSpPr/>
          <p:nvPr/>
        </p:nvCxnSpPr>
        <p:spPr>
          <a:xfrm flipH="1" rot="10800000">
            <a:off x="1357500" y="3031100"/>
            <a:ext cx="2112300" cy="12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690350"/>
            <a:ext cx="3952851" cy="2341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23"/>
          <p:cNvSpPr txBox="1"/>
          <p:nvPr/>
        </p:nvSpPr>
        <p:spPr>
          <a:xfrm>
            <a:off x="454975" y="4117225"/>
            <a:ext cx="38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“Baseline” GPT-2 Model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4843925" y="4117225"/>
            <a:ext cx="38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“Fine-tuned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 GPT-2 Model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500" y="2101125"/>
            <a:ext cx="4559551" cy="1519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23"/>
          <p:cNvSpPr txBox="1"/>
          <p:nvPr/>
        </p:nvSpPr>
        <p:spPr>
          <a:xfrm>
            <a:off x="2698350" y="4695300"/>
            <a:ext cx="37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Highlighted Text = Generated by GPT-2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Model- Fine-Tuning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Results</a:t>
            </a:r>
            <a:r>
              <a:rPr lang="en"/>
              <a:t>: Intent-Detection</a:t>
            </a:r>
            <a:endParaRPr/>
          </a:p>
        </p:txBody>
      </p:sp>
      <p:pic>
        <p:nvPicPr>
          <p:cNvPr id="228" name="Google Shape;228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325" y="1232600"/>
            <a:ext cx="5313300" cy="3285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24"/>
          <p:cNvSpPr txBox="1"/>
          <p:nvPr/>
        </p:nvSpPr>
        <p:spPr>
          <a:xfrm>
            <a:off x="0" y="1397650"/>
            <a:ext cx="3138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Trained the intent model on 80% of each category’s utterances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Tested the accuracy of the intent model’s prediction (top 1) on the remaining 20% (483 utterances)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 are broken down on the right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Overall: 89.7% Accuracy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Results: Dynamic Responses</a:t>
            </a:r>
            <a:endParaRPr/>
          </a:p>
        </p:txBody>
      </p:sp>
      <p:pic>
        <p:nvPicPr>
          <p:cNvPr id="235" name="Google Shape;235;p2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875" y="1432075"/>
            <a:ext cx="5450376" cy="337014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5"/>
          <p:cNvSpPr txBox="1"/>
          <p:nvPr/>
        </p:nvSpPr>
        <p:spPr>
          <a:xfrm>
            <a:off x="131300" y="1264500"/>
            <a:ext cx="3365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each dialogue description we generated a response with our fine-tuned model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Core idea: the generated response should be similar to the real doctor’s response for that “kind” of dialogue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treated the real doctor responses as documents, and attempted to retrieve the correct response from the generated response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then observed the top-K recall at various thresholds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video sample of our progress so far…</a:t>
            </a:r>
            <a:endParaRPr/>
          </a:p>
        </p:txBody>
      </p:sp>
      <p:pic>
        <p:nvPicPr>
          <p:cNvPr id="242" name="Google Shape;242;p26" title="SlugDoc COVID Information Bot - 2 June 202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750" y="1320375"/>
            <a:ext cx="3093250" cy="35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232775" y="1144125"/>
            <a:ext cx="7005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SlugDoc is still in its infancy, but it presents an easy to use interface for accessing authoritative information about COVID-19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Understanding a user’s intent (i.e. their information needs) is the a core goal for conversational agents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is important!! A lot of work went into gathering useful data for training our intent model,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refining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our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responses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fine-tuning our generative model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show some promising initial results for generative model conversational agents, but it is far from perfect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Ethical concerns about when generative models can/should be deployed for communicating important information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075" y="3226125"/>
            <a:ext cx="1677376" cy="1704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387900" y="1489825"/>
            <a:ext cx="7011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Including automated testing reservations.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Hyperlink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an easy means of updating responses as information changes.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Faster responses when utilizing the generative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filtering mechanisms for the generative models results.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advanced intent model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and utilizing better models for faster and more accurate responses to user queries.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Expert-Informed hierarchical evidence model?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DeepQA-style model?</a:t>
            </a:r>
            <a:endParaRPr sz="1600"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075" y="3226125"/>
            <a:ext cx="1677376" cy="1704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537025" y="1085975"/>
            <a:ext cx="33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9425" y="1085975"/>
            <a:ext cx="42843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Throughout the COVID-19 pandemics, one of the best protections against the virus has been knowledge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protect yourself, how to protect others, how and when to access care, etc.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are a wealth of resources available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However, there’s almost “information overload”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you know what resources to trust?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you navigate resources effectively?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wanted to create SlugDoc as an easy-to-use conversational IR model for providing trustworthy information seamlessly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35200"/>
            <a:ext cx="4419600" cy="25118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808400" y="4188800"/>
            <a:ext cx="394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you get critical information quickly and easily?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378946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43200" y="167075"/>
            <a:ext cx="426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Originally</a:t>
            </a: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Proposed System Diagram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79000" y="1157575"/>
            <a:ext cx="4188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Goals: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natural language understanding to detect a user’s information needs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the detected needs, return either: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Templated informational responses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Dynamic responses based on symptomatic concerns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ability to ask follow-up questions and maintain a dialogue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143200" y="262550"/>
            <a:ext cx="426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Final</a:t>
            </a: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System Diagram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78900" y="927600"/>
            <a:ext cx="4188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 Result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use natural language understanding to detect a user’s information needs with 90% accuracy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the detected needs, we return either: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Templated informational responses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Dynamic responses based on symptomatic concerns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have the ability to ask follow-up questions and maintain a dialogue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900" y="152400"/>
            <a:ext cx="385266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Component: Natural Language Preprocessing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we are utilizing data which has been collected from the SlugStrong webpage, COVID-dialogue dataset and some generic responses collected from google.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Tokenization: The process of breaking a the text into smaller tokens/words. This is done using the NLTK library.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Lemmatization: The process of converting the tokens into the lemma form which can be used while predicting the required response to a query.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Component: Natural Language Understanding (Intent Model)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87900" y="1444400"/>
            <a:ext cx="54597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intents dataset contains multiple sets of utterances and their respective intents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e.g. “</a:t>
            </a:r>
            <a:r>
              <a:rPr lang="en" sz="1500"/>
              <a:t>Can the virus spread be stopped?”  maps to “precautions”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compiled over 2400 such utterances spanning 13 intent </a:t>
            </a:r>
            <a:r>
              <a:rPr lang="en" sz="1500"/>
              <a:t>categories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trained a 3 layer deep neural network using SGD for 200 epochs to predict an intent category from an utterance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Surprisingly good accuracy for a simple B.O.W. approach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5919225" y="1044200"/>
            <a:ext cx="2995500" cy="4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“Can the virus spread be stopped?’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6235725" y="1742300"/>
            <a:ext cx="262500" cy="2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6498225" y="1742300"/>
            <a:ext cx="262500" cy="2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760725" y="1742300"/>
            <a:ext cx="262500" cy="2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7023225" y="1742300"/>
            <a:ext cx="262500" cy="2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7285725" y="1742300"/>
            <a:ext cx="262500" cy="2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548225" y="1742300"/>
            <a:ext cx="262500" cy="2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7810725" y="1742300"/>
            <a:ext cx="262500" cy="2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8073225" y="1742300"/>
            <a:ext cx="262500" cy="2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8335725" y="1742300"/>
            <a:ext cx="262500" cy="2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110" name="Google Shape;110;p18"/>
          <p:cNvCxnSpPr>
            <a:stCxn id="100" idx="2"/>
            <a:endCxn id="105" idx="0"/>
          </p:cNvCxnSpPr>
          <p:nvPr/>
        </p:nvCxnSpPr>
        <p:spPr>
          <a:xfrm>
            <a:off x="7416975" y="1444400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8"/>
          <p:cNvCxnSpPr/>
          <p:nvPr/>
        </p:nvCxnSpPr>
        <p:spPr>
          <a:xfrm>
            <a:off x="6629475" y="2121875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8"/>
          <p:cNvCxnSpPr/>
          <p:nvPr/>
        </p:nvCxnSpPr>
        <p:spPr>
          <a:xfrm>
            <a:off x="7416975" y="2121875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8204475" y="2121875"/>
            <a:ext cx="0" cy="29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8"/>
          <p:cNvSpPr/>
          <p:nvPr/>
        </p:nvSpPr>
        <p:spPr>
          <a:xfrm>
            <a:off x="6071450" y="3214775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6471450" y="3214775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6927700" y="3214775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7672025" y="3214775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8072025" y="3192375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472025" y="3192375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6457600" y="2589563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6857600" y="2589563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7713850" y="2578363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8113850" y="2578363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7126875" y="2541738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…..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18"/>
          <p:cNvCxnSpPr>
            <a:stCxn id="120" idx="4"/>
            <a:endCxn id="114" idx="0"/>
          </p:cNvCxnSpPr>
          <p:nvPr/>
        </p:nvCxnSpPr>
        <p:spPr>
          <a:xfrm flipH="1">
            <a:off x="6202750" y="2864063"/>
            <a:ext cx="3861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8"/>
          <p:cNvCxnSpPr>
            <a:stCxn id="120" idx="4"/>
            <a:endCxn id="115" idx="0"/>
          </p:cNvCxnSpPr>
          <p:nvPr/>
        </p:nvCxnSpPr>
        <p:spPr>
          <a:xfrm>
            <a:off x="6588850" y="2864063"/>
            <a:ext cx="138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8"/>
          <p:cNvCxnSpPr>
            <a:stCxn id="120" idx="4"/>
            <a:endCxn id="116" idx="0"/>
          </p:cNvCxnSpPr>
          <p:nvPr/>
        </p:nvCxnSpPr>
        <p:spPr>
          <a:xfrm>
            <a:off x="6588850" y="2864063"/>
            <a:ext cx="4701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8"/>
          <p:cNvCxnSpPr>
            <a:stCxn id="120" idx="4"/>
            <a:endCxn id="117" idx="0"/>
          </p:cNvCxnSpPr>
          <p:nvPr/>
        </p:nvCxnSpPr>
        <p:spPr>
          <a:xfrm>
            <a:off x="6588850" y="2864063"/>
            <a:ext cx="12144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8"/>
          <p:cNvCxnSpPr>
            <a:stCxn id="120" idx="4"/>
            <a:endCxn id="118" idx="0"/>
          </p:cNvCxnSpPr>
          <p:nvPr/>
        </p:nvCxnSpPr>
        <p:spPr>
          <a:xfrm>
            <a:off x="6588850" y="2864063"/>
            <a:ext cx="1614300" cy="32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8"/>
          <p:cNvCxnSpPr>
            <a:stCxn id="120" idx="4"/>
            <a:endCxn id="119" idx="0"/>
          </p:cNvCxnSpPr>
          <p:nvPr/>
        </p:nvCxnSpPr>
        <p:spPr>
          <a:xfrm>
            <a:off x="6588850" y="2864063"/>
            <a:ext cx="2014500" cy="32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8"/>
          <p:cNvSpPr txBox="1"/>
          <p:nvPr/>
        </p:nvSpPr>
        <p:spPr>
          <a:xfrm>
            <a:off x="7140913" y="3750900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…..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p18"/>
          <p:cNvCxnSpPr>
            <a:stCxn id="121" idx="4"/>
            <a:endCxn id="114" idx="0"/>
          </p:cNvCxnSpPr>
          <p:nvPr/>
        </p:nvCxnSpPr>
        <p:spPr>
          <a:xfrm flipH="1">
            <a:off x="6202850" y="2864063"/>
            <a:ext cx="7860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8"/>
          <p:cNvCxnSpPr>
            <a:stCxn id="121" idx="4"/>
            <a:endCxn id="115" idx="0"/>
          </p:cNvCxnSpPr>
          <p:nvPr/>
        </p:nvCxnSpPr>
        <p:spPr>
          <a:xfrm flipH="1">
            <a:off x="6602750" y="2864063"/>
            <a:ext cx="3861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8"/>
          <p:cNvCxnSpPr>
            <a:stCxn id="121" idx="4"/>
            <a:endCxn id="116" idx="0"/>
          </p:cNvCxnSpPr>
          <p:nvPr/>
        </p:nvCxnSpPr>
        <p:spPr>
          <a:xfrm>
            <a:off x="6988850" y="2864063"/>
            <a:ext cx="702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>
            <a:stCxn id="121" idx="4"/>
            <a:endCxn id="117" idx="0"/>
          </p:cNvCxnSpPr>
          <p:nvPr/>
        </p:nvCxnSpPr>
        <p:spPr>
          <a:xfrm>
            <a:off x="6988850" y="2864063"/>
            <a:ext cx="8145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8"/>
          <p:cNvCxnSpPr>
            <a:stCxn id="121" idx="4"/>
            <a:endCxn id="118" idx="0"/>
          </p:cNvCxnSpPr>
          <p:nvPr/>
        </p:nvCxnSpPr>
        <p:spPr>
          <a:xfrm>
            <a:off x="6988850" y="2864063"/>
            <a:ext cx="1214400" cy="32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8"/>
          <p:cNvCxnSpPr>
            <a:stCxn id="121" idx="4"/>
            <a:endCxn id="119" idx="0"/>
          </p:cNvCxnSpPr>
          <p:nvPr/>
        </p:nvCxnSpPr>
        <p:spPr>
          <a:xfrm>
            <a:off x="6988850" y="2864063"/>
            <a:ext cx="1614300" cy="32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8"/>
          <p:cNvCxnSpPr>
            <a:stCxn id="122" idx="4"/>
            <a:endCxn id="114" idx="0"/>
          </p:cNvCxnSpPr>
          <p:nvPr/>
        </p:nvCxnSpPr>
        <p:spPr>
          <a:xfrm flipH="1">
            <a:off x="6202600" y="2852863"/>
            <a:ext cx="16425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8"/>
          <p:cNvCxnSpPr>
            <a:stCxn id="122" idx="4"/>
            <a:endCxn id="115" idx="0"/>
          </p:cNvCxnSpPr>
          <p:nvPr/>
        </p:nvCxnSpPr>
        <p:spPr>
          <a:xfrm flipH="1">
            <a:off x="6602800" y="2852863"/>
            <a:ext cx="12423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8"/>
          <p:cNvCxnSpPr>
            <a:stCxn id="122" idx="4"/>
            <a:endCxn id="116" idx="0"/>
          </p:cNvCxnSpPr>
          <p:nvPr/>
        </p:nvCxnSpPr>
        <p:spPr>
          <a:xfrm flipH="1">
            <a:off x="7059100" y="2852863"/>
            <a:ext cx="7860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8"/>
          <p:cNvCxnSpPr>
            <a:stCxn id="122" idx="4"/>
            <a:endCxn id="117" idx="0"/>
          </p:cNvCxnSpPr>
          <p:nvPr/>
        </p:nvCxnSpPr>
        <p:spPr>
          <a:xfrm flipH="1">
            <a:off x="7803400" y="2852863"/>
            <a:ext cx="417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8"/>
          <p:cNvCxnSpPr>
            <a:stCxn id="122" idx="4"/>
            <a:endCxn id="118" idx="0"/>
          </p:cNvCxnSpPr>
          <p:nvPr/>
        </p:nvCxnSpPr>
        <p:spPr>
          <a:xfrm>
            <a:off x="7845100" y="2852863"/>
            <a:ext cx="358200" cy="33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8"/>
          <p:cNvCxnSpPr>
            <a:stCxn id="122" idx="4"/>
            <a:endCxn id="119" idx="0"/>
          </p:cNvCxnSpPr>
          <p:nvPr/>
        </p:nvCxnSpPr>
        <p:spPr>
          <a:xfrm>
            <a:off x="7845100" y="2852863"/>
            <a:ext cx="758100" cy="33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8"/>
          <p:cNvCxnSpPr>
            <a:stCxn id="123" idx="4"/>
            <a:endCxn id="114" idx="0"/>
          </p:cNvCxnSpPr>
          <p:nvPr/>
        </p:nvCxnSpPr>
        <p:spPr>
          <a:xfrm flipH="1">
            <a:off x="6202700" y="2852863"/>
            <a:ext cx="20424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8"/>
          <p:cNvCxnSpPr>
            <a:stCxn id="123" idx="4"/>
            <a:endCxn id="115" idx="0"/>
          </p:cNvCxnSpPr>
          <p:nvPr/>
        </p:nvCxnSpPr>
        <p:spPr>
          <a:xfrm flipH="1">
            <a:off x="6602600" y="2852863"/>
            <a:ext cx="16425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8"/>
          <p:cNvCxnSpPr>
            <a:stCxn id="123" idx="4"/>
            <a:endCxn id="116" idx="0"/>
          </p:cNvCxnSpPr>
          <p:nvPr/>
        </p:nvCxnSpPr>
        <p:spPr>
          <a:xfrm flipH="1">
            <a:off x="7058900" y="2852863"/>
            <a:ext cx="11862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8"/>
          <p:cNvCxnSpPr>
            <a:stCxn id="123" idx="4"/>
            <a:endCxn id="117" idx="0"/>
          </p:cNvCxnSpPr>
          <p:nvPr/>
        </p:nvCxnSpPr>
        <p:spPr>
          <a:xfrm flipH="1">
            <a:off x="7803200" y="2852863"/>
            <a:ext cx="4419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8"/>
          <p:cNvCxnSpPr>
            <a:stCxn id="123" idx="4"/>
            <a:endCxn id="118" idx="0"/>
          </p:cNvCxnSpPr>
          <p:nvPr/>
        </p:nvCxnSpPr>
        <p:spPr>
          <a:xfrm flipH="1">
            <a:off x="8203400" y="2852863"/>
            <a:ext cx="41700" cy="33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8"/>
          <p:cNvCxnSpPr>
            <a:stCxn id="123" idx="4"/>
            <a:endCxn id="119" idx="0"/>
          </p:cNvCxnSpPr>
          <p:nvPr/>
        </p:nvCxnSpPr>
        <p:spPr>
          <a:xfrm>
            <a:off x="8245100" y="2852863"/>
            <a:ext cx="358200" cy="33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8"/>
          <p:cNvSpPr/>
          <p:nvPr/>
        </p:nvSpPr>
        <p:spPr>
          <a:xfrm>
            <a:off x="6537600" y="3839963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6937600" y="3839963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661688" y="3851163"/>
            <a:ext cx="262500" cy="274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061688" y="3851163"/>
            <a:ext cx="262500" cy="274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8"/>
          <p:cNvCxnSpPr>
            <a:stCxn id="114" idx="4"/>
            <a:endCxn id="150" idx="0"/>
          </p:cNvCxnSpPr>
          <p:nvPr/>
        </p:nvCxnSpPr>
        <p:spPr>
          <a:xfrm>
            <a:off x="6202700" y="3489275"/>
            <a:ext cx="4662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8"/>
          <p:cNvCxnSpPr>
            <a:stCxn id="114" idx="4"/>
            <a:endCxn id="151" idx="0"/>
          </p:cNvCxnSpPr>
          <p:nvPr/>
        </p:nvCxnSpPr>
        <p:spPr>
          <a:xfrm>
            <a:off x="6202700" y="3489275"/>
            <a:ext cx="8661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8"/>
          <p:cNvCxnSpPr>
            <a:stCxn id="114" idx="4"/>
            <a:endCxn id="152" idx="0"/>
          </p:cNvCxnSpPr>
          <p:nvPr/>
        </p:nvCxnSpPr>
        <p:spPr>
          <a:xfrm>
            <a:off x="6202700" y="3489275"/>
            <a:ext cx="15903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8"/>
          <p:cNvCxnSpPr>
            <a:stCxn id="114" idx="4"/>
            <a:endCxn id="153" idx="0"/>
          </p:cNvCxnSpPr>
          <p:nvPr/>
        </p:nvCxnSpPr>
        <p:spPr>
          <a:xfrm>
            <a:off x="6202700" y="3489275"/>
            <a:ext cx="19902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8"/>
          <p:cNvCxnSpPr>
            <a:stCxn id="115" idx="4"/>
            <a:endCxn id="150" idx="0"/>
          </p:cNvCxnSpPr>
          <p:nvPr/>
        </p:nvCxnSpPr>
        <p:spPr>
          <a:xfrm>
            <a:off x="6602700" y="3489275"/>
            <a:ext cx="663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8"/>
          <p:cNvCxnSpPr>
            <a:stCxn id="115" idx="4"/>
            <a:endCxn id="151" idx="0"/>
          </p:cNvCxnSpPr>
          <p:nvPr/>
        </p:nvCxnSpPr>
        <p:spPr>
          <a:xfrm>
            <a:off x="6602700" y="3489275"/>
            <a:ext cx="4662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8"/>
          <p:cNvCxnSpPr>
            <a:stCxn id="115" idx="4"/>
            <a:endCxn id="152" idx="0"/>
          </p:cNvCxnSpPr>
          <p:nvPr/>
        </p:nvCxnSpPr>
        <p:spPr>
          <a:xfrm>
            <a:off x="6602700" y="3489275"/>
            <a:ext cx="11901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8"/>
          <p:cNvCxnSpPr>
            <a:stCxn id="115" idx="4"/>
            <a:endCxn id="153" idx="0"/>
          </p:cNvCxnSpPr>
          <p:nvPr/>
        </p:nvCxnSpPr>
        <p:spPr>
          <a:xfrm>
            <a:off x="6602700" y="3489275"/>
            <a:ext cx="15903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8"/>
          <p:cNvCxnSpPr>
            <a:stCxn id="116" idx="4"/>
            <a:endCxn id="150" idx="0"/>
          </p:cNvCxnSpPr>
          <p:nvPr/>
        </p:nvCxnSpPr>
        <p:spPr>
          <a:xfrm flipH="1">
            <a:off x="6668950" y="3489275"/>
            <a:ext cx="3900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8"/>
          <p:cNvCxnSpPr>
            <a:stCxn id="116" idx="4"/>
            <a:endCxn id="152" idx="0"/>
          </p:cNvCxnSpPr>
          <p:nvPr/>
        </p:nvCxnSpPr>
        <p:spPr>
          <a:xfrm>
            <a:off x="7058950" y="3489275"/>
            <a:ext cx="7341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8"/>
          <p:cNvCxnSpPr>
            <a:stCxn id="116" idx="4"/>
            <a:endCxn id="151" idx="0"/>
          </p:cNvCxnSpPr>
          <p:nvPr/>
        </p:nvCxnSpPr>
        <p:spPr>
          <a:xfrm>
            <a:off x="7058950" y="3489275"/>
            <a:ext cx="99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8"/>
          <p:cNvCxnSpPr>
            <a:stCxn id="116" idx="4"/>
            <a:endCxn id="153" idx="0"/>
          </p:cNvCxnSpPr>
          <p:nvPr/>
        </p:nvCxnSpPr>
        <p:spPr>
          <a:xfrm>
            <a:off x="7058950" y="3489275"/>
            <a:ext cx="11340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8"/>
          <p:cNvCxnSpPr>
            <a:stCxn id="117" idx="4"/>
            <a:endCxn id="150" idx="0"/>
          </p:cNvCxnSpPr>
          <p:nvPr/>
        </p:nvCxnSpPr>
        <p:spPr>
          <a:xfrm flipH="1">
            <a:off x="6668975" y="3489275"/>
            <a:ext cx="11343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8"/>
          <p:cNvCxnSpPr>
            <a:stCxn id="117" idx="4"/>
            <a:endCxn id="151" idx="0"/>
          </p:cNvCxnSpPr>
          <p:nvPr/>
        </p:nvCxnSpPr>
        <p:spPr>
          <a:xfrm flipH="1">
            <a:off x="7068875" y="3489275"/>
            <a:ext cx="734400" cy="3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8"/>
          <p:cNvCxnSpPr>
            <a:stCxn id="117" idx="4"/>
            <a:endCxn id="152" idx="0"/>
          </p:cNvCxnSpPr>
          <p:nvPr/>
        </p:nvCxnSpPr>
        <p:spPr>
          <a:xfrm flipH="1">
            <a:off x="7793075" y="3489275"/>
            <a:ext cx="102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8"/>
          <p:cNvCxnSpPr>
            <a:stCxn id="117" idx="4"/>
            <a:endCxn id="153" idx="0"/>
          </p:cNvCxnSpPr>
          <p:nvPr/>
        </p:nvCxnSpPr>
        <p:spPr>
          <a:xfrm>
            <a:off x="7803275" y="3489275"/>
            <a:ext cx="389700" cy="3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8"/>
          <p:cNvCxnSpPr>
            <a:stCxn id="118" idx="4"/>
            <a:endCxn id="150" idx="0"/>
          </p:cNvCxnSpPr>
          <p:nvPr/>
        </p:nvCxnSpPr>
        <p:spPr>
          <a:xfrm flipH="1">
            <a:off x="6668775" y="3466875"/>
            <a:ext cx="1534500" cy="37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8"/>
          <p:cNvCxnSpPr>
            <a:stCxn id="118" idx="4"/>
            <a:endCxn id="151" idx="0"/>
          </p:cNvCxnSpPr>
          <p:nvPr/>
        </p:nvCxnSpPr>
        <p:spPr>
          <a:xfrm flipH="1">
            <a:off x="7068975" y="3466875"/>
            <a:ext cx="1134300" cy="37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8"/>
          <p:cNvCxnSpPr>
            <a:stCxn id="118" idx="4"/>
            <a:endCxn id="152" idx="0"/>
          </p:cNvCxnSpPr>
          <p:nvPr/>
        </p:nvCxnSpPr>
        <p:spPr>
          <a:xfrm flipH="1">
            <a:off x="7792875" y="3466875"/>
            <a:ext cx="410400" cy="38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8"/>
          <p:cNvCxnSpPr>
            <a:stCxn id="118" idx="4"/>
            <a:endCxn id="153" idx="0"/>
          </p:cNvCxnSpPr>
          <p:nvPr/>
        </p:nvCxnSpPr>
        <p:spPr>
          <a:xfrm flipH="1">
            <a:off x="8193075" y="3466875"/>
            <a:ext cx="10200" cy="38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8"/>
          <p:cNvCxnSpPr>
            <a:stCxn id="119" idx="4"/>
            <a:endCxn id="153" idx="0"/>
          </p:cNvCxnSpPr>
          <p:nvPr/>
        </p:nvCxnSpPr>
        <p:spPr>
          <a:xfrm flipH="1">
            <a:off x="8192875" y="3466875"/>
            <a:ext cx="410400" cy="38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8"/>
          <p:cNvCxnSpPr>
            <a:stCxn id="119" idx="4"/>
            <a:endCxn id="152" idx="0"/>
          </p:cNvCxnSpPr>
          <p:nvPr/>
        </p:nvCxnSpPr>
        <p:spPr>
          <a:xfrm flipH="1">
            <a:off x="7792975" y="3466875"/>
            <a:ext cx="810300" cy="38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8"/>
          <p:cNvCxnSpPr>
            <a:stCxn id="119" idx="4"/>
            <a:endCxn id="151" idx="0"/>
          </p:cNvCxnSpPr>
          <p:nvPr/>
        </p:nvCxnSpPr>
        <p:spPr>
          <a:xfrm flipH="1">
            <a:off x="7068775" y="3466875"/>
            <a:ext cx="1534500" cy="37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8"/>
          <p:cNvCxnSpPr>
            <a:stCxn id="119" idx="4"/>
            <a:endCxn id="150" idx="0"/>
          </p:cNvCxnSpPr>
          <p:nvPr/>
        </p:nvCxnSpPr>
        <p:spPr>
          <a:xfrm flipH="1">
            <a:off x="6668875" y="3466875"/>
            <a:ext cx="1934400" cy="37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18"/>
          <p:cNvSpPr txBox="1"/>
          <p:nvPr/>
        </p:nvSpPr>
        <p:spPr>
          <a:xfrm>
            <a:off x="7147163" y="3146325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…..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179;p18"/>
          <p:cNvCxnSpPr>
            <a:stCxn id="152" idx="4"/>
          </p:cNvCxnSpPr>
          <p:nvPr/>
        </p:nvCxnSpPr>
        <p:spPr>
          <a:xfrm>
            <a:off x="7792938" y="4125663"/>
            <a:ext cx="0" cy="27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18"/>
          <p:cNvSpPr txBox="1"/>
          <p:nvPr/>
        </p:nvSpPr>
        <p:spPr>
          <a:xfrm>
            <a:off x="7078925" y="4412725"/>
            <a:ext cx="1448700" cy="4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“Precautions”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Component: Natural Language Generation (Static)</a:t>
            </a:r>
            <a:endParaRPr/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json file </a:t>
            </a:r>
            <a:r>
              <a:rPr lang="en"/>
              <a:t>which</a:t>
            </a:r>
            <a:r>
              <a:rPr lang="en"/>
              <a:t> contains categories of responses to certain intents have been generated and the response to certain generic queries such as UCSC specific COVID-19 information would be fetched using the intents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small sample of this:-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50" y="3080175"/>
            <a:ext cx="8184852" cy="14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387900" y="190950"/>
            <a:ext cx="8368200" cy="9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Component: Natural Language Generation (Dynamic)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24292" r="22527" t="0"/>
          <a:stretch/>
        </p:blipFill>
        <p:spPr>
          <a:xfrm>
            <a:off x="5972250" y="974275"/>
            <a:ext cx="2939000" cy="402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387900" y="1264500"/>
            <a:ext cx="5519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Available data: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604 conversations between doctors and patients across three telehealth websites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 Hoc Approaches: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Match a user’s query to the closest patient dialogue, return the corresponding doctor response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Match a query directly to the most relevant doctor response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Issues: unnatural/off-topic, overly personal, key word limitations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Decided to put most of our efforts into generative language modeling -  GPT-2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Hopefully more “natural” sounding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leverage on previously-learned term associations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Idea: fine-tune on our dataset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365" y="1429175"/>
            <a:ext cx="6859272" cy="18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Model Functionality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732900" y="3284475"/>
            <a:ext cx="767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taken using GPT-2 via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https://transformer.huggingface.co/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Things to note: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Variable-length outputs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Probabilistic approach (highest probability is not always the most “natural”)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